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7"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84"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3B1D2-2D6F-47E9-93BE-69563521656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245712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1D2-2D6F-47E9-93BE-69563521656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67467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1D2-2D6F-47E9-93BE-69563521656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301007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1D2-2D6F-47E9-93BE-69563521656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181504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3B1D2-2D6F-47E9-93BE-695635216562}"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205026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A3B1D2-2D6F-47E9-93BE-69563521656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199105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A3B1D2-2D6F-47E9-93BE-695635216562}"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296657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A3B1D2-2D6F-47E9-93BE-695635216562}"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16386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3B1D2-2D6F-47E9-93BE-695635216562}"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276677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3B1D2-2D6F-47E9-93BE-69563521656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329480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3B1D2-2D6F-47E9-93BE-695635216562}"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D918E-FCD1-4DB6-ABFC-4053980DB557}" type="slidenum">
              <a:rPr lang="en-US" smtClean="0"/>
              <a:t>‹#›</a:t>
            </a:fld>
            <a:endParaRPr lang="en-US"/>
          </a:p>
        </p:txBody>
      </p:sp>
    </p:spTree>
    <p:extLst>
      <p:ext uri="{BB962C8B-B14F-4D97-AF65-F5344CB8AC3E}">
        <p14:creationId xmlns:p14="http://schemas.microsoft.com/office/powerpoint/2010/main" val="389961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3B1D2-2D6F-47E9-93BE-695635216562}" type="datetimeFigureOut">
              <a:rPr lang="en-US" smtClean="0"/>
              <a:t>12/13/2017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D918E-FCD1-4DB6-ABFC-4053980DB557}" type="slidenum">
              <a:rPr lang="en-US" smtClean="0"/>
              <a:t>‹#›</a:t>
            </a:fld>
            <a:endParaRPr lang="en-US"/>
          </a:p>
        </p:txBody>
      </p:sp>
    </p:spTree>
    <p:extLst>
      <p:ext uri="{BB962C8B-B14F-4D97-AF65-F5344CB8AC3E}">
        <p14:creationId xmlns:p14="http://schemas.microsoft.com/office/powerpoint/2010/main" val="186152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254" y="393158"/>
            <a:ext cx="9144000" cy="1166011"/>
          </a:xfrm>
        </p:spPr>
        <p:txBody>
          <a:bodyPr/>
          <a:lstStyle/>
          <a:p>
            <a:r>
              <a:rPr lang="en-US" dirty="0"/>
              <a:t>Rule 3.00</a:t>
            </a:r>
          </a:p>
        </p:txBody>
      </p:sp>
      <p:sp>
        <p:nvSpPr>
          <p:cNvPr id="3" name="Subtitle 2"/>
          <p:cNvSpPr>
            <a:spLocks noGrp="1"/>
          </p:cNvSpPr>
          <p:nvPr>
            <p:ph type="subTitle" idx="1"/>
          </p:nvPr>
        </p:nvSpPr>
        <p:spPr>
          <a:xfrm>
            <a:off x="1291023" y="2087091"/>
            <a:ext cx="9144000" cy="843679"/>
          </a:xfrm>
        </p:spPr>
        <p:txBody>
          <a:bodyPr>
            <a:normAutofit/>
          </a:bodyPr>
          <a:lstStyle/>
          <a:p>
            <a:r>
              <a:rPr lang="en-US" sz="3200" dirty="0"/>
              <a:t>Game Preliminaries</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734" y="3066401"/>
            <a:ext cx="4762500" cy="2584049"/>
          </a:xfrm>
          <a:prstGeom prst="rect">
            <a:avLst/>
          </a:prstGeom>
        </p:spPr>
      </p:pic>
    </p:spTree>
    <p:extLst>
      <p:ext uri="{BB962C8B-B14F-4D97-AF65-F5344CB8AC3E}">
        <p14:creationId xmlns:p14="http://schemas.microsoft.com/office/powerpoint/2010/main" val="9839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5089"/>
          </a:xfrm>
        </p:spPr>
        <p:txBody>
          <a:bodyPr/>
          <a:lstStyle/>
          <a:p>
            <a:pPr algn="ctr"/>
            <a:r>
              <a:rPr lang="en-US" dirty="0"/>
              <a:t>Rule 3.00</a:t>
            </a:r>
          </a:p>
        </p:txBody>
      </p:sp>
      <p:sp>
        <p:nvSpPr>
          <p:cNvPr id="3" name="Content Placeholder 2"/>
          <p:cNvSpPr>
            <a:spLocks noGrp="1"/>
          </p:cNvSpPr>
          <p:nvPr>
            <p:ph idx="1"/>
          </p:nvPr>
        </p:nvSpPr>
        <p:spPr>
          <a:xfrm>
            <a:off x="838200" y="815089"/>
            <a:ext cx="10515600" cy="4351338"/>
          </a:xfrm>
        </p:spPr>
        <p:txBody>
          <a:bodyPr>
            <a:normAutofit lnSpcReduction="10000"/>
          </a:bodyPr>
          <a:lstStyle/>
          <a:p>
            <a:r>
              <a:rPr lang="en-US" dirty="0"/>
              <a:t>3.15 – Players, Coaches, Umpires and approved media are the only people allowed on the field.</a:t>
            </a:r>
          </a:p>
          <a:p>
            <a:pPr lvl="1"/>
            <a:r>
              <a:rPr lang="en-US" dirty="0"/>
              <a:t>If intentional interference is made by any of these people, the ball is dead and penalties shall be applied.  Unintentional interference, allow play to continue.</a:t>
            </a:r>
          </a:p>
          <a:p>
            <a:endParaRPr lang="en-US" dirty="0"/>
          </a:p>
          <a:p>
            <a:r>
              <a:rPr lang="en-US" dirty="0"/>
              <a:t>3.16 – Spectator Interference</a:t>
            </a:r>
          </a:p>
          <a:p>
            <a:pPr lvl="1"/>
            <a:r>
              <a:rPr lang="en-US" dirty="0"/>
              <a:t>Can apply to a batted or thrown ball</a:t>
            </a:r>
          </a:p>
          <a:p>
            <a:pPr lvl="1"/>
            <a:r>
              <a:rPr lang="en-US" dirty="0"/>
              <a:t>Ball is dead at the moment of interference.</a:t>
            </a:r>
          </a:p>
          <a:p>
            <a:pPr lvl="1"/>
            <a:r>
              <a:rPr lang="en-US" dirty="0"/>
              <a:t>Umpires shall impose penalties to nullify act of interference.</a:t>
            </a:r>
          </a:p>
          <a:p>
            <a:pPr lvl="1"/>
            <a:r>
              <a:rPr lang="en-US" dirty="0"/>
              <a:t>If a player could have made a catch before spectator interference, the umpire shall declare the batter out.</a:t>
            </a:r>
          </a:p>
        </p:txBody>
      </p:sp>
    </p:spTree>
    <p:extLst>
      <p:ext uri="{BB962C8B-B14F-4D97-AF65-F5344CB8AC3E}">
        <p14:creationId xmlns:p14="http://schemas.microsoft.com/office/powerpoint/2010/main" val="267421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6987"/>
          </a:xfrm>
        </p:spPr>
        <p:txBody>
          <a:bodyPr/>
          <a:lstStyle/>
          <a:p>
            <a:pPr algn="ctr"/>
            <a:r>
              <a:rPr lang="en-US" dirty="0"/>
              <a:t>Rule 3.00</a:t>
            </a:r>
          </a:p>
        </p:txBody>
      </p:sp>
      <p:sp>
        <p:nvSpPr>
          <p:cNvPr id="3" name="Content Placeholder 2"/>
          <p:cNvSpPr>
            <a:spLocks noGrp="1"/>
          </p:cNvSpPr>
          <p:nvPr>
            <p:ph idx="1"/>
          </p:nvPr>
        </p:nvSpPr>
        <p:spPr>
          <a:xfrm>
            <a:off x="838200" y="846987"/>
            <a:ext cx="10515600" cy="4351338"/>
          </a:xfrm>
        </p:spPr>
        <p:txBody>
          <a:bodyPr/>
          <a:lstStyle/>
          <a:p>
            <a:r>
              <a:rPr lang="en-US" dirty="0"/>
              <a:t>3.17 – No more than a manager, 2 coaches, and eligible players may occupy the dugout.  No team moms, bat boys, league officials, etc.</a:t>
            </a:r>
          </a:p>
          <a:p>
            <a:pPr lvl="1"/>
            <a:r>
              <a:rPr lang="en-US" dirty="0"/>
              <a:t>Define the dugout if there are questions (ex. Midway, city/county fields.)</a:t>
            </a:r>
          </a:p>
          <a:p>
            <a:r>
              <a:rPr lang="en-US" sz="2700" dirty="0"/>
              <a:t>3.17 – Electronic communication devices (DE 2 Interleague Definitions)</a:t>
            </a:r>
          </a:p>
          <a:p>
            <a:pPr lvl="1"/>
            <a:r>
              <a:rPr lang="en-US" dirty="0"/>
              <a:t>Tablets are ok for electronic scoring.</a:t>
            </a:r>
          </a:p>
          <a:p>
            <a:pPr lvl="1"/>
            <a:r>
              <a:rPr lang="en-US" dirty="0"/>
              <a:t>Use of any device in a coach’s box or on the field is immediate ejection.</a:t>
            </a:r>
          </a:p>
          <a:p>
            <a:pPr lvl="1"/>
            <a:r>
              <a:rPr lang="en-US" dirty="0"/>
              <a:t>Adults may have cell phones but cannot abuse the privilege.</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924" y="3795823"/>
            <a:ext cx="6643868" cy="3062177"/>
          </a:xfrm>
          <a:prstGeom prst="rect">
            <a:avLst/>
          </a:prstGeom>
        </p:spPr>
      </p:pic>
    </p:spTree>
    <p:extLst>
      <p:ext uri="{BB962C8B-B14F-4D97-AF65-F5344CB8AC3E}">
        <p14:creationId xmlns:p14="http://schemas.microsoft.com/office/powerpoint/2010/main" val="239255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 GAME MANAGER MEETING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877" y="1794076"/>
            <a:ext cx="7134245" cy="5063924"/>
          </a:xfrm>
          <a:prstGeom prst="rect">
            <a:avLst/>
          </a:prstGeom>
        </p:spPr>
      </p:pic>
    </p:spTree>
    <p:extLst>
      <p:ext uri="{BB962C8B-B14F-4D97-AF65-F5344CB8AC3E}">
        <p14:creationId xmlns:p14="http://schemas.microsoft.com/office/powerpoint/2010/main" val="15802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Pregame Manager Meeting</a:t>
            </a:r>
          </a:p>
        </p:txBody>
      </p:sp>
      <p:sp>
        <p:nvSpPr>
          <p:cNvPr id="3" name="Content Placeholder 2"/>
          <p:cNvSpPr>
            <a:spLocks noGrp="1"/>
          </p:cNvSpPr>
          <p:nvPr>
            <p:ph idx="1"/>
          </p:nvPr>
        </p:nvSpPr>
        <p:spPr>
          <a:xfrm>
            <a:off x="838200" y="1177038"/>
            <a:ext cx="10515600" cy="5680962"/>
          </a:xfrm>
        </p:spPr>
        <p:txBody>
          <a:bodyPr>
            <a:normAutofit/>
          </a:bodyPr>
          <a:lstStyle/>
          <a:p>
            <a:r>
              <a:rPr lang="en-US" dirty="0"/>
              <a:t>Script</a:t>
            </a:r>
          </a:p>
          <a:p>
            <a:pPr lvl="1"/>
            <a:r>
              <a:rPr lang="en-US" dirty="0"/>
              <a:t>Plate Umpire will conduct pregame meeting.  Meeting should start 5-10 minutes before game time. Be on the field a few minutes before meeting.</a:t>
            </a:r>
          </a:p>
          <a:p>
            <a:pPr lvl="1"/>
            <a:r>
              <a:rPr lang="en-US" dirty="0"/>
              <a:t>Speak assertively but come off as approachable.  </a:t>
            </a:r>
          </a:p>
          <a:p>
            <a:pPr lvl="1"/>
            <a:r>
              <a:rPr lang="en-US" dirty="0"/>
              <a:t>Introductions</a:t>
            </a:r>
          </a:p>
          <a:p>
            <a:pPr lvl="1"/>
            <a:r>
              <a:rPr lang="en-US" dirty="0"/>
              <a:t>If not completed, fill out voucher.  Have both managers sign.</a:t>
            </a:r>
          </a:p>
          <a:p>
            <a:pPr lvl="1"/>
            <a:r>
              <a:rPr lang="en-US" dirty="0"/>
              <a:t>Remind managers, by signing voucher you certify all players are legal and properly equipped within the rules.</a:t>
            </a:r>
          </a:p>
          <a:p>
            <a:pPr lvl="1"/>
            <a:r>
              <a:rPr lang="en-US" dirty="0"/>
              <a:t>Review local field ground rules with host manager.</a:t>
            </a:r>
          </a:p>
          <a:p>
            <a:pPr lvl="2"/>
            <a:r>
              <a:rPr lang="en-US" dirty="0"/>
              <a:t>Define any unclear ground rules (i.e. Dyer wire, Wilmington on deck area)</a:t>
            </a:r>
          </a:p>
          <a:p>
            <a:pPr lvl="1"/>
            <a:r>
              <a:rPr lang="en-US" dirty="0"/>
              <a:t>Review points of emphasis (jewelry, throwing equipment, foul language, </a:t>
            </a:r>
            <a:r>
              <a:rPr lang="en-US" dirty="0" err="1"/>
              <a:t>etc</a:t>
            </a:r>
            <a:r>
              <a:rPr lang="en-US" dirty="0"/>
              <a:t>)</a:t>
            </a:r>
          </a:p>
          <a:p>
            <a:pPr lvl="1"/>
            <a:r>
              <a:rPr lang="en-US" dirty="0"/>
              <a:t>Shake hands and break.  Instruct the defense to take the field ASAP.</a:t>
            </a:r>
          </a:p>
          <a:p>
            <a:pPr lvl="1"/>
            <a:r>
              <a:rPr lang="en-US" dirty="0"/>
              <a:t>After meeting, communicate with partner any last minute items of emphasis.</a:t>
            </a:r>
          </a:p>
        </p:txBody>
      </p:sp>
    </p:spTree>
    <p:extLst>
      <p:ext uri="{BB962C8B-B14F-4D97-AF65-F5344CB8AC3E}">
        <p14:creationId xmlns:p14="http://schemas.microsoft.com/office/powerpoint/2010/main" val="8693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0605"/>
          </a:xfrm>
        </p:spPr>
        <p:txBody>
          <a:bodyPr/>
          <a:lstStyle/>
          <a:p>
            <a:pPr algn="ctr"/>
            <a:r>
              <a:rPr lang="en-US" dirty="0"/>
              <a:t>Rule 3.00</a:t>
            </a:r>
          </a:p>
        </p:txBody>
      </p:sp>
      <p:sp>
        <p:nvSpPr>
          <p:cNvPr id="3" name="Content Placeholder 2"/>
          <p:cNvSpPr>
            <a:spLocks noGrp="1"/>
          </p:cNvSpPr>
          <p:nvPr>
            <p:ph idx="1"/>
          </p:nvPr>
        </p:nvSpPr>
        <p:spPr>
          <a:xfrm>
            <a:off x="838200" y="850605"/>
            <a:ext cx="10515600" cy="4351338"/>
          </a:xfrm>
        </p:spPr>
        <p:txBody>
          <a:bodyPr/>
          <a:lstStyle/>
          <a:p>
            <a:r>
              <a:rPr lang="en-US" dirty="0"/>
              <a:t>3.01 – Before the game begins the umpire(s) shall:</a:t>
            </a:r>
          </a:p>
          <a:p>
            <a:pPr lvl="1"/>
            <a:r>
              <a:rPr lang="en-US" dirty="0"/>
              <a:t>Require observance of all rules governing personnel, equipment and gameplay.</a:t>
            </a:r>
          </a:p>
          <a:p>
            <a:pPr lvl="1"/>
            <a:r>
              <a:rPr lang="en-US" dirty="0"/>
              <a:t>Make sure lines are drawn.  If not, request lines as soon as you step on field.</a:t>
            </a:r>
          </a:p>
          <a:p>
            <a:pPr lvl="1"/>
            <a:r>
              <a:rPr lang="en-US" dirty="0"/>
              <a:t>Receive baseballs (minimum of 3) that meet specs.</a:t>
            </a:r>
          </a:p>
          <a:p>
            <a:pPr lvl="1"/>
            <a:r>
              <a:rPr lang="en-US" dirty="0"/>
              <a:t>Make sure the teams have additional baseballs to keep the game moving.</a:t>
            </a:r>
          </a:p>
          <a:p>
            <a:r>
              <a:rPr lang="en-US" dirty="0"/>
              <a:t>3.02 – Players may not intentionally discolor or damage the baseball.</a:t>
            </a:r>
          </a:p>
          <a:p>
            <a:pPr lvl="1"/>
            <a:r>
              <a:rPr lang="en-US" dirty="0"/>
              <a:t>Penalty – Remove the ball from the game.  Remove the pitcher from the position, not the game.</a:t>
            </a:r>
          </a:p>
          <a:p>
            <a:pPr lvl="1"/>
            <a:r>
              <a:rPr lang="en-US" dirty="0"/>
              <a:t>It is strongly recommended that a warning be given first before enforcement.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309" y="4861367"/>
            <a:ext cx="6439382" cy="1996633"/>
          </a:xfrm>
          <a:prstGeom prst="rect">
            <a:avLst/>
          </a:prstGeom>
        </p:spPr>
      </p:pic>
    </p:spTree>
    <p:extLst>
      <p:ext uri="{BB962C8B-B14F-4D97-AF65-F5344CB8AC3E}">
        <p14:creationId xmlns:p14="http://schemas.microsoft.com/office/powerpoint/2010/main" val="5259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Rule 3.00</a:t>
            </a:r>
          </a:p>
        </p:txBody>
      </p:sp>
      <p:sp>
        <p:nvSpPr>
          <p:cNvPr id="3" name="Content Placeholder 2"/>
          <p:cNvSpPr>
            <a:spLocks noGrp="1"/>
          </p:cNvSpPr>
          <p:nvPr>
            <p:ph idx="1"/>
          </p:nvPr>
        </p:nvSpPr>
        <p:spPr>
          <a:xfrm>
            <a:off x="838200" y="1145141"/>
            <a:ext cx="10515600" cy="5585268"/>
          </a:xfrm>
        </p:spPr>
        <p:txBody>
          <a:bodyPr>
            <a:normAutofit/>
          </a:bodyPr>
          <a:lstStyle/>
          <a:p>
            <a:r>
              <a:rPr lang="en-US" dirty="0"/>
              <a:t>3.03 – Substitution rules</a:t>
            </a:r>
          </a:p>
          <a:p>
            <a:pPr lvl="1"/>
            <a:r>
              <a:rPr lang="en-US" dirty="0"/>
              <a:t>Mandatory play </a:t>
            </a:r>
          </a:p>
          <a:p>
            <a:pPr lvl="2"/>
            <a:r>
              <a:rPr lang="en-US" dirty="0"/>
              <a:t>Starters – 6 defensive outs, 1 at bat.  Does not have to be consecutive.</a:t>
            </a:r>
          </a:p>
          <a:p>
            <a:pPr lvl="2"/>
            <a:r>
              <a:rPr lang="en-US" dirty="0"/>
              <a:t>Substitutes – 6 CONSECUTIVE defensive outs, 1 at bat.</a:t>
            </a:r>
          </a:p>
          <a:p>
            <a:pPr lvl="1"/>
            <a:r>
              <a:rPr lang="en-US" dirty="0"/>
              <a:t>Starters may re-enter the game once in any spot in the batting order.</a:t>
            </a:r>
          </a:p>
          <a:p>
            <a:pPr lvl="2"/>
            <a:r>
              <a:rPr lang="en-US" dirty="0"/>
              <a:t>Starters cannot re-enter until their sub has met mandatory play.</a:t>
            </a:r>
          </a:p>
          <a:p>
            <a:pPr lvl="1"/>
            <a:r>
              <a:rPr lang="en-US" dirty="0"/>
              <a:t>Subs may not re-enter once removed.  Subs also may not be removed until mandatory play is completed.</a:t>
            </a:r>
          </a:p>
          <a:p>
            <a:pPr lvl="1"/>
            <a:r>
              <a:rPr lang="en-US" dirty="0"/>
              <a:t>Major baseball – Pitchers may not return to the mound during the game.</a:t>
            </a:r>
          </a:p>
          <a:p>
            <a:pPr lvl="1"/>
            <a:r>
              <a:rPr lang="en-US" dirty="0"/>
              <a:t>Jr/Sr baseball – Pitchers may return to the mound one time.</a:t>
            </a:r>
          </a:p>
          <a:p>
            <a:pPr lvl="2"/>
            <a:r>
              <a:rPr lang="en-US" dirty="0"/>
              <a:t>They keep their existing pitch count.</a:t>
            </a:r>
          </a:p>
          <a:p>
            <a:pPr lvl="2"/>
            <a:r>
              <a:rPr lang="en-US" dirty="0"/>
              <a:t>They keep their visit count.  If they have already reached 4 visits, they are ineligible.</a:t>
            </a:r>
          </a:p>
          <a:p>
            <a:pPr lvl="1"/>
            <a:r>
              <a:rPr lang="en-US" dirty="0"/>
              <a:t>Defensive substitutions take place on defense.  Offensive subs on offense.</a:t>
            </a:r>
          </a:p>
          <a:p>
            <a:pPr lvl="2"/>
            <a:r>
              <a:rPr lang="en-US" sz="1800" dirty="0"/>
              <a:t>Offensive subs happen when the player enters the batter’s box or is on base (pinch runner)</a:t>
            </a:r>
            <a:endParaRPr lang="en-US" dirty="0"/>
          </a:p>
          <a:p>
            <a:pPr lvl="1"/>
            <a:endParaRPr lang="en-US" dirty="0"/>
          </a:p>
        </p:txBody>
      </p:sp>
    </p:spTree>
    <p:extLst>
      <p:ext uri="{BB962C8B-B14F-4D97-AF65-F5344CB8AC3E}">
        <p14:creationId xmlns:p14="http://schemas.microsoft.com/office/powerpoint/2010/main" val="334589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1225"/>
          </a:xfrm>
        </p:spPr>
        <p:txBody>
          <a:bodyPr/>
          <a:lstStyle/>
          <a:p>
            <a:pPr algn="ctr"/>
            <a:r>
              <a:rPr lang="en-US" dirty="0"/>
              <a:t>Rule 3.00</a:t>
            </a:r>
          </a:p>
        </p:txBody>
      </p:sp>
      <p:sp>
        <p:nvSpPr>
          <p:cNvPr id="3" name="Content Placeholder 2"/>
          <p:cNvSpPr>
            <a:spLocks noGrp="1"/>
          </p:cNvSpPr>
          <p:nvPr>
            <p:ph idx="1"/>
          </p:nvPr>
        </p:nvSpPr>
        <p:spPr>
          <a:xfrm>
            <a:off x="838200" y="911225"/>
            <a:ext cx="10515600" cy="4351338"/>
          </a:xfrm>
        </p:spPr>
        <p:txBody>
          <a:bodyPr/>
          <a:lstStyle/>
          <a:p>
            <a:r>
              <a:rPr lang="en-US" dirty="0"/>
              <a:t>3.03 – Sr Baseball DH Rule</a:t>
            </a:r>
          </a:p>
          <a:p>
            <a:pPr lvl="1"/>
            <a:r>
              <a:rPr lang="en-US" dirty="0"/>
              <a:t>DH’s are allowed.  DH must meet mandatory play requirements.  That means the DH will be removed during the game if used.</a:t>
            </a:r>
          </a:p>
          <a:p>
            <a:pPr lvl="1"/>
            <a:r>
              <a:rPr lang="en-US" dirty="0"/>
              <a:t>DH is not eligible for 7.14 Special Pinch Runner.</a:t>
            </a:r>
          </a:p>
          <a:p>
            <a:pPr lvl="1"/>
            <a:r>
              <a:rPr lang="en-US" dirty="0"/>
              <a:t>When the DH moves to the field, they will keep their spot in the batting order.  Player being hit for must be removed.  When that player returns, they must take the spot of the former DH in the order.</a:t>
            </a:r>
          </a:p>
          <a:p>
            <a:pPr lvl="1"/>
            <a:endParaRPr lang="en-US" dirty="0"/>
          </a:p>
          <a:p>
            <a:r>
              <a:rPr lang="en-US" dirty="0"/>
              <a:t>3.03 General Note:  When a team cannot field 9 players due to injury, illness, or ejection, the opposing team shall select an ineligible player to return to the lineup, except for ejected players.</a:t>
            </a:r>
          </a:p>
        </p:txBody>
      </p:sp>
    </p:spTree>
    <p:extLst>
      <p:ext uri="{BB962C8B-B14F-4D97-AF65-F5344CB8AC3E}">
        <p14:creationId xmlns:p14="http://schemas.microsoft.com/office/powerpoint/2010/main" val="314199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86809"/>
          </a:xfrm>
        </p:spPr>
        <p:txBody>
          <a:bodyPr/>
          <a:lstStyle/>
          <a:p>
            <a:pPr algn="ctr"/>
            <a:r>
              <a:rPr lang="en-US" dirty="0"/>
              <a:t>Rule 3.00</a:t>
            </a:r>
          </a:p>
        </p:txBody>
      </p:sp>
      <p:sp>
        <p:nvSpPr>
          <p:cNvPr id="3" name="Content Placeholder 2"/>
          <p:cNvSpPr>
            <a:spLocks noGrp="1"/>
          </p:cNvSpPr>
          <p:nvPr>
            <p:ph idx="1"/>
          </p:nvPr>
        </p:nvSpPr>
        <p:spPr>
          <a:xfrm>
            <a:off x="838200" y="786808"/>
            <a:ext cx="10515600" cy="6071191"/>
          </a:xfrm>
        </p:spPr>
        <p:txBody>
          <a:bodyPr>
            <a:normAutofit/>
          </a:bodyPr>
          <a:lstStyle/>
          <a:p>
            <a:r>
              <a:rPr lang="en-US" dirty="0"/>
              <a:t>3.04 – Courtesy Runners are not allowed. Use 7.14.</a:t>
            </a:r>
          </a:p>
          <a:p>
            <a:r>
              <a:rPr lang="en-US" dirty="0"/>
              <a:t>3.05 – The starting pitcher must pitch to the first batter unless illness, injury, ejection.  If one of those apply, the sub must pitch to the first batter unless injury, illness, ejection.  And so on….</a:t>
            </a:r>
          </a:p>
          <a:p>
            <a:r>
              <a:rPr lang="en-US" dirty="0"/>
              <a:t>3.06 – The manager shall immediately announce any substitution(s) to the umpire.</a:t>
            </a:r>
          </a:p>
          <a:p>
            <a:r>
              <a:rPr lang="en-US" dirty="0"/>
              <a:t>3.07 – The umpire shall immediately announce the substitution(s).</a:t>
            </a:r>
          </a:p>
          <a:p>
            <a:r>
              <a:rPr lang="en-US" dirty="0"/>
              <a:t>3.08 – If no announcement of a sub, they are to be considered official when:</a:t>
            </a:r>
          </a:p>
          <a:p>
            <a:pPr marL="914400" lvl="1" indent="-457200">
              <a:buAutoNum type="arabicPeriod"/>
            </a:pPr>
            <a:r>
              <a:rPr lang="en-US" dirty="0"/>
              <a:t>The defensive player takes the field and play resumes.</a:t>
            </a:r>
          </a:p>
          <a:p>
            <a:pPr marL="914400" lvl="1" indent="-457200">
              <a:buAutoNum type="arabicPeriod"/>
            </a:pPr>
            <a:r>
              <a:rPr lang="en-US" dirty="0"/>
              <a:t>When the batter enters the box.</a:t>
            </a:r>
          </a:p>
          <a:p>
            <a:pPr marL="914400" lvl="1" indent="-457200">
              <a:buAutoNum type="arabicPeriod"/>
            </a:pPr>
            <a:r>
              <a:rPr lang="en-US" dirty="0"/>
              <a:t>When the pitcher throws one warm up pitch.</a:t>
            </a:r>
          </a:p>
          <a:p>
            <a:pPr marL="914400" lvl="1" indent="-457200">
              <a:buAutoNum type="arabicPeriod"/>
            </a:pPr>
            <a:r>
              <a:rPr lang="en-US" dirty="0"/>
              <a:t>When a runner takes the player’s place on a base.</a:t>
            </a:r>
          </a:p>
        </p:txBody>
      </p:sp>
    </p:spTree>
    <p:extLst>
      <p:ext uri="{BB962C8B-B14F-4D97-AF65-F5344CB8AC3E}">
        <p14:creationId xmlns:p14="http://schemas.microsoft.com/office/powerpoint/2010/main" val="64108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5722"/>
          </a:xfrm>
        </p:spPr>
        <p:txBody>
          <a:bodyPr/>
          <a:lstStyle/>
          <a:p>
            <a:pPr algn="ctr"/>
            <a:r>
              <a:rPr lang="en-US" dirty="0"/>
              <a:t>Rule 3.00</a:t>
            </a:r>
          </a:p>
        </p:txBody>
      </p:sp>
      <p:sp>
        <p:nvSpPr>
          <p:cNvPr id="3" name="Content Placeholder 2"/>
          <p:cNvSpPr>
            <a:spLocks noGrp="1"/>
          </p:cNvSpPr>
          <p:nvPr>
            <p:ph idx="1"/>
          </p:nvPr>
        </p:nvSpPr>
        <p:spPr>
          <a:xfrm>
            <a:off x="838200" y="825722"/>
            <a:ext cx="10515600" cy="5840892"/>
          </a:xfrm>
        </p:spPr>
        <p:txBody>
          <a:bodyPr/>
          <a:lstStyle/>
          <a:p>
            <a:r>
              <a:rPr lang="en-US" dirty="0"/>
              <a:t>3.09 – Managers, Coaches, and players may not address the crowd or mingle/sit with spectators.</a:t>
            </a:r>
          </a:p>
          <a:p>
            <a:r>
              <a:rPr lang="en-US" dirty="0"/>
              <a:t>3.09 – Managers and Coaches may not warm up pitchers.  They may stand in the bullpen to observe provided an adult is in the dugout.</a:t>
            </a:r>
          </a:p>
          <a:p>
            <a:r>
              <a:rPr lang="en-US" dirty="0"/>
              <a:t>3.10 (a) – Both managers shall agree on the condition of the playing field before the game starts.  </a:t>
            </a:r>
          </a:p>
          <a:p>
            <a:r>
              <a:rPr lang="en-US" dirty="0"/>
              <a:t>3.10 (b) – The UIC shall be the sole judge of playing conditions and when to suspend/resume play AFTER the game begins.  For DSUA purposes, this is defined as the beginning of the manager’s meeting.</a:t>
            </a:r>
          </a:p>
          <a:p>
            <a:pPr lvl="1"/>
            <a:r>
              <a:rPr lang="en-US" sz="3200" b="1" dirty="0">
                <a:solidFill>
                  <a:srgbClr val="FF0000"/>
                </a:solidFill>
              </a:rPr>
              <a:t>COMMON SENSE MUST PREVAIL!!!  SAFETY FIRST!!!</a:t>
            </a:r>
          </a:p>
        </p:txBody>
      </p:sp>
    </p:spTree>
    <p:extLst>
      <p:ext uri="{BB962C8B-B14F-4D97-AF65-F5344CB8AC3E}">
        <p14:creationId xmlns:p14="http://schemas.microsoft.com/office/powerpoint/2010/main" val="420960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You’re probably not playing today…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582"/>
            <a:ext cx="12192000" cy="5295418"/>
          </a:xfrm>
          <a:prstGeom prst="rect">
            <a:avLst/>
          </a:prstGeom>
        </p:spPr>
      </p:pic>
    </p:spTree>
    <p:extLst>
      <p:ext uri="{BB962C8B-B14F-4D97-AF65-F5344CB8AC3E}">
        <p14:creationId xmlns:p14="http://schemas.microsoft.com/office/powerpoint/2010/main" val="175540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3703"/>
          </a:xfrm>
        </p:spPr>
        <p:txBody>
          <a:bodyPr>
            <a:normAutofit fontScale="90000"/>
          </a:bodyPr>
          <a:lstStyle/>
          <a:p>
            <a:pPr algn="ctr"/>
            <a:r>
              <a:rPr lang="en-US" dirty="0"/>
              <a:t>Rule 3.00</a:t>
            </a:r>
          </a:p>
        </p:txBody>
      </p:sp>
      <p:sp>
        <p:nvSpPr>
          <p:cNvPr id="3" name="Content Placeholder 2"/>
          <p:cNvSpPr>
            <a:spLocks noGrp="1"/>
          </p:cNvSpPr>
          <p:nvPr>
            <p:ph idx="1"/>
          </p:nvPr>
        </p:nvSpPr>
        <p:spPr>
          <a:xfrm>
            <a:off x="838200" y="709206"/>
            <a:ext cx="10515600" cy="5808552"/>
          </a:xfrm>
        </p:spPr>
        <p:txBody>
          <a:bodyPr>
            <a:normAutofit/>
          </a:bodyPr>
          <a:lstStyle/>
          <a:p>
            <a:r>
              <a:rPr lang="en-US" dirty="0"/>
              <a:t>3.10 DSUA clarification</a:t>
            </a:r>
          </a:p>
          <a:p>
            <a:pPr lvl="1"/>
            <a:r>
              <a:rPr lang="en-US" dirty="0"/>
              <a:t>Work with managers.  It is ok to let them know your opinion of the field and to point out areas of concern.</a:t>
            </a:r>
          </a:p>
          <a:p>
            <a:pPr lvl="1"/>
            <a:r>
              <a:rPr lang="en-US" dirty="0"/>
              <a:t>Do not work on the field.  LL insurance will not cover you.</a:t>
            </a:r>
          </a:p>
          <a:p>
            <a:pPr lvl="1"/>
            <a:r>
              <a:rPr lang="en-US" dirty="0"/>
              <a:t>Use common sense when identifying a starting time with the managers, considering curfew times on lighted fields or darkness on unlit fields.</a:t>
            </a:r>
          </a:p>
          <a:p>
            <a:pPr lvl="1"/>
            <a:endParaRPr lang="en-US" dirty="0"/>
          </a:p>
          <a:p>
            <a:r>
              <a:rPr lang="en-US" dirty="0"/>
              <a:t>DSUA weather policies - </a:t>
            </a:r>
          </a:p>
          <a:p>
            <a:pPr lvl="1"/>
            <a:r>
              <a:rPr lang="en-US" dirty="0"/>
              <a:t>Umpires will be paid their full game fee once one pitch is thrown.</a:t>
            </a:r>
          </a:p>
          <a:p>
            <a:pPr lvl="1"/>
            <a:r>
              <a:rPr lang="en-US" dirty="0"/>
              <a:t>Umpires shall not charge a game fee if the weather arrives before game time and play cannot begin.  </a:t>
            </a:r>
          </a:p>
          <a:p>
            <a:pPr lvl="1"/>
            <a:r>
              <a:rPr lang="en-US" dirty="0"/>
              <a:t>If significant rain has fallen well ahead of game time, the umpire(s) arrive and nobody is on site, and the assignor was not called, a fee may be charged.</a:t>
            </a:r>
          </a:p>
          <a:p>
            <a:pPr lvl="1"/>
            <a:r>
              <a:rPr lang="en-US" dirty="0"/>
              <a:t>Plate umpire - Inform the assignor of the status of the game ASAP.</a:t>
            </a:r>
          </a:p>
          <a:p>
            <a:pPr lvl="1"/>
            <a:endParaRPr lang="en-US" dirty="0"/>
          </a:p>
        </p:txBody>
      </p:sp>
    </p:spTree>
    <p:extLst>
      <p:ext uri="{BB962C8B-B14F-4D97-AF65-F5344CB8AC3E}">
        <p14:creationId xmlns:p14="http://schemas.microsoft.com/office/powerpoint/2010/main" val="251889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0028"/>
          </a:xfrm>
        </p:spPr>
        <p:txBody>
          <a:bodyPr/>
          <a:lstStyle/>
          <a:p>
            <a:pPr algn="ctr"/>
            <a:r>
              <a:rPr lang="en-US" dirty="0"/>
              <a:t>Rule 3.00</a:t>
            </a:r>
          </a:p>
        </p:txBody>
      </p:sp>
      <p:sp>
        <p:nvSpPr>
          <p:cNvPr id="3" name="Content Placeholder 2"/>
          <p:cNvSpPr>
            <a:spLocks noGrp="1"/>
          </p:cNvSpPr>
          <p:nvPr>
            <p:ph idx="1"/>
          </p:nvPr>
        </p:nvSpPr>
        <p:spPr>
          <a:xfrm>
            <a:off x="838200" y="730027"/>
            <a:ext cx="10515600" cy="5925953"/>
          </a:xfrm>
        </p:spPr>
        <p:txBody>
          <a:bodyPr/>
          <a:lstStyle/>
          <a:p>
            <a:r>
              <a:rPr lang="en-US" dirty="0"/>
              <a:t>3.11 – Double Headers</a:t>
            </a:r>
          </a:p>
          <a:p>
            <a:pPr lvl="1"/>
            <a:r>
              <a:rPr lang="en-US" dirty="0"/>
              <a:t>Major baseball – 1 per calendar week. No triple headers.</a:t>
            </a:r>
          </a:p>
          <a:p>
            <a:pPr lvl="1"/>
            <a:r>
              <a:rPr lang="en-US" dirty="0"/>
              <a:t>Jr/Sr – no restrictions</a:t>
            </a:r>
          </a:p>
          <a:p>
            <a:pPr lvl="1"/>
            <a:r>
              <a:rPr lang="en-US" dirty="0"/>
              <a:t>NOTE: DH’s are defined as 2 full games.  Suspended games are not considered part of a DH.</a:t>
            </a:r>
          </a:p>
          <a:p>
            <a:r>
              <a:rPr lang="en-US" dirty="0"/>
              <a:t>3.12 – Suspended Play/Defining when the ball is dead.</a:t>
            </a:r>
          </a:p>
          <a:p>
            <a:pPr lvl="1"/>
            <a:r>
              <a:rPr lang="en-US" dirty="0"/>
              <a:t>The umpire shall suspend play by calling “Time.”  A suspension will be lifted when the umpire calls “Play.”</a:t>
            </a:r>
          </a:p>
          <a:p>
            <a:r>
              <a:rPr lang="en-US" dirty="0"/>
              <a:t>3.13 – The local league/interleague will establish local ground rules.</a:t>
            </a:r>
          </a:p>
          <a:p>
            <a:pPr lvl="1"/>
            <a:r>
              <a:rPr lang="en-US" dirty="0"/>
              <a:t>Ground rules will be discussed in pregame meeting.</a:t>
            </a:r>
          </a:p>
          <a:p>
            <a:r>
              <a:rPr lang="en-US" dirty="0"/>
              <a:t>3.14 – All equipment will be removed from the field when not in use.</a:t>
            </a:r>
          </a:p>
          <a:p>
            <a:pPr lvl="1"/>
            <a:r>
              <a:rPr lang="en-US" dirty="0"/>
              <a:t>When on deck areas are on the field, demand areas are kept clear</a:t>
            </a:r>
          </a:p>
          <a:p>
            <a:pPr lvl="1"/>
            <a:r>
              <a:rPr lang="en-US" dirty="0"/>
              <a:t>No catchers equipment or gloves should be left in foul territory.</a:t>
            </a:r>
          </a:p>
        </p:txBody>
      </p:sp>
    </p:spTree>
    <p:extLst>
      <p:ext uri="{BB962C8B-B14F-4D97-AF65-F5344CB8AC3E}">
        <p14:creationId xmlns:p14="http://schemas.microsoft.com/office/powerpoint/2010/main" val="40602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1282</Words>
  <Application>Microsoft Office PowerPoint</Application>
  <PresentationFormat>Custom</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Rule 3.00</vt:lpstr>
      <vt:lpstr>Rule 3.00</vt:lpstr>
      <vt:lpstr>Rule 3.00</vt:lpstr>
      <vt:lpstr>Rule 3.00</vt:lpstr>
      <vt:lpstr>Rule 3.00</vt:lpstr>
      <vt:lpstr>Rule 3.00</vt:lpstr>
      <vt:lpstr>You’re probably not playing today…</vt:lpstr>
      <vt:lpstr>Rule 3.00</vt:lpstr>
      <vt:lpstr>Rule 3.00</vt:lpstr>
      <vt:lpstr>Rule 3.00</vt:lpstr>
      <vt:lpstr>Rule 3.00</vt:lpstr>
      <vt:lpstr>PRE GAME MANAGER MEETING</vt:lpstr>
      <vt:lpstr>Pregame Manager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D Angelo, Craig</cp:lastModifiedBy>
  <cp:revision>21</cp:revision>
  <dcterms:created xsi:type="dcterms:W3CDTF">2017-01-23T00:22:13Z</dcterms:created>
  <dcterms:modified xsi:type="dcterms:W3CDTF">2017-12-13T19:59:46Z</dcterms:modified>
</cp:coreProperties>
</file>